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  <p:sldMasterId id="2147483726" r:id="rId2"/>
  </p:sldMasterIdLst>
  <p:notesMasterIdLst>
    <p:notesMasterId r:id="rId26"/>
  </p:notesMasterIdLst>
  <p:sldIdLst>
    <p:sldId id="256" r:id="rId3"/>
    <p:sldId id="257" r:id="rId4"/>
    <p:sldId id="258" r:id="rId5"/>
    <p:sldId id="259" r:id="rId6"/>
    <p:sldId id="277" r:id="rId7"/>
    <p:sldId id="278" r:id="rId8"/>
    <p:sldId id="260" r:id="rId9"/>
    <p:sldId id="261" r:id="rId10"/>
    <p:sldId id="262" r:id="rId11"/>
    <p:sldId id="263" r:id="rId12"/>
    <p:sldId id="264" r:id="rId13"/>
    <p:sldId id="265" r:id="rId14"/>
    <p:sldId id="279" r:id="rId15"/>
    <p:sldId id="266" r:id="rId16"/>
    <p:sldId id="267" r:id="rId17"/>
    <p:sldId id="268" r:id="rId18"/>
    <p:sldId id="269" r:id="rId19"/>
    <p:sldId id="270" r:id="rId20"/>
    <p:sldId id="272" r:id="rId21"/>
    <p:sldId id="273" r:id="rId22"/>
    <p:sldId id="274" r:id="rId23"/>
    <p:sldId id="275" r:id="rId24"/>
    <p:sldId id="276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49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912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AF8F35-C5BF-46A2-B774-AD06CA4FDAAD}" type="datetimeFigureOut">
              <a:rPr lang="en-US" smtClean="0"/>
              <a:t>12/15/2013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0EEFA5-F547-46E3-9571-56B15DD1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584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EEFA5-F547-46E3-9571-56B15DD1BF3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564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5855-0F3E-4DC9-868C-67799B006E94}" type="datetimeFigureOut">
              <a:rPr lang="en-US" smtClean="0"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934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5855-0F3E-4DC9-868C-67799B006E94}" type="datetimeFigureOut">
              <a:rPr lang="en-US" smtClean="0"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134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5855-0F3E-4DC9-868C-67799B006E94}" type="datetimeFigureOut">
              <a:rPr lang="en-US" smtClean="0"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408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5855-0F3E-4DC9-868C-67799B006E94}" type="datetimeFigureOut">
              <a:rPr lang="en-US" smtClean="0"/>
              <a:t>12/15/2013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84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5855-0F3E-4DC9-868C-67799B006E94}" type="datetimeFigureOut">
              <a:rPr lang="en-US" smtClean="0"/>
              <a:t>12/15/2013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158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5855-0F3E-4DC9-868C-67799B006E94}" type="datetimeFigureOut">
              <a:rPr lang="en-US" smtClean="0"/>
              <a:t>12/15/2013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815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5855-0F3E-4DC9-868C-67799B006E94}" type="datetimeFigureOut">
              <a:rPr lang="en-US" smtClean="0"/>
              <a:t>12/15/2013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117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5855-0F3E-4DC9-868C-67799B006E94}" type="datetimeFigureOut">
              <a:rPr lang="en-US" smtClean="0"/>
              <a:t>12/15/2013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818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5855-0F3E-4DC9-868C-67799B006E94}" type="datetimeFigureOut">
              <a:rPr lang="en-US" smtClean="0"/>
              <a:t>12/15/2013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1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5855-0F3E-4DC9-868C-67799B006E94}" type="datetimeFigureOut">
              <a:rPr lang="en-US" smtClean="0"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464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5855-0F3E-4DC9-868C-67799B006E94}" type="datetimeFigureOut">
              <a:rPr lang="en-US" smtClean="0"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685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5855-0F3E-4DC9-868C-67799B006E94}" type="datetimeFigureOut">
              <a:rPr lang="en-US" smtClean="0"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69289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5855-0F3E-4DC9-868C-67799B006E94}" type="datetimeFigureOut">
              <a:rPr lang="en-US" smtClean="0"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350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5855-0F3E-4DC9-868C-67799B006E94}" type="datetimeFigureOut">
              <a:rPr lang="en-US" smtClean="0"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530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5855-0F3E-4DC9-868C-67799B006E94}" type="datetimeFigureOut">
              <a:rPr lang="en-US" smtClean="0"/>
              <a:t>12/15/2013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5660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5855-0F3E-4DC9-868C-67799B006E94}" type="datetimeFigureOut">
              <a:rPr lang="en-US" smtClean="0"/>
              <a:t>12/15/2013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4796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5855-0F3E-4DC9-868C-67799B006E94}" type="datetimeFigureOut">
              <a:rPr lang="en-US" smtClean="0"/>
              <a:t>12/15/2013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9711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5855-0F3E-4DC9-868C-67799B006E94}" type="datetimeFigureOut">
              <a:rPr lang="en-US" smtClean="0"/>
              <a:t>12/15/2013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4379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5855-0F3E-4DC9-868C-67799B006E94}" type="datetimeFigureOut">
              <a:rPr lang="en-US" smtClean="0"/>
              <a:t>12/15/2013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51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5855-0F3E-4DC9-868C-67799B006E94}" type="datetimeFigureOut">
              <a:rPr lang="en-US" smtClean="0"/>
              <a:t>12/15/2013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4816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5855-0F3E-4DC9-868C-67799B006E94}" type="datetimeFigureOut">
              <a:rPr lang="en-US" smtClean="0"/>
              <a:t>12/15/2013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7510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5855-0F3E-4DC9-868C-67799B006E94}" type="datetimeFigureOut">
              <a:rPr lang="en-US" smtClean="0"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3758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5855-0F3E-4DC9-868C-67799B006E94}" type="datetimeFigureOut">
              <a:rPr lang="en-US" smtClean="0"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531093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5855-0F3E-4DC9-868C-67799B006E94}" type="datetimeFigureOut">
              <a:rPr lang="en-US" smtClean="0"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4640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5855-0F3E-4DC9-868C-67799B006E94}" type="datetimeFigureOut">
              <a:rPr lang="en-US" smtClean="0"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056708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5855-0F3E-4DC9-868C-67799B006E94}" type="datetimeFigureOut">
              <a:rPr lang="en-US" smtClean="0"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8339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5855-0F3E-4DC9-868C-67799B006E94}" type="datetimeFigureOut">
              <a:rPr lang="en-US" smtClean="0"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362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5855-0F3E-4DC9-868C-67799B006E94}" type="datetimeFigureOut">
              <a:rPr lang="en-US" smtClean="0"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91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95855-0F3E-4DC9-868C-67799B006E94}" type="datetimeFigureOut">
              <a:rPr lang="en-US" smtClean="0"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194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B195855-0F3E-4DC9-868C-67799B006E94}" type="datetimeFigureOut">
              <a:rPr lang="en-US" smtClean="0"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8813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71630"/>
            <a:ext cx="10287000" cy="615342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1645074" y="1162836"/>
            <a:ext cx="8307492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11500" dirty="0" smtClean="0">
                <a:solidFill>
                  <a:srgbClr val="00B05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 </a:t>
            </a:r>
            <a:r>
              <a:rPr lang="en-US" sz="11500" dirty="0" smtClean="0">
                <a:solidFill>
                  <a:srgbClr val="00B05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77700" dirty="0">
              <a:solidFill>
                <a:srgbClr val="00B05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01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repeatCount="1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xplosion 2 1"/>
          <p:cNvSpPr/>
          <p:nvPr/>
        </p:nvSpPr>
        <p:spPr>
          <a:xfrm>
            <a:off x="878205" y="-100615"/>
            <a:ext cx="11054716" cy="1529365"/>
          </a:xfrm>
          <a:prstGeom prst="irregularSeal2">
            <a:avLst/>
          </a:prstGeom>
          <a:solidFill>
            <a:schemeClr val="accent5">
              <a:lumMod val="60000"/>
              <a:lumOff val="40000"/>
            </a:schemeClr>
          </a:solidFill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 </a:t>
            </a:r>
            <a:endParaRPr lang="en-US" sz="6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55320" y="1428750"/>
            <a:ext cx="11170920" cy="5166360"/>
          </a:xfrm>
          <a:prstGeom prst="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8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সাইফুল</a:t>
            </a:r>
            <a:r>
              <a:rPr lang="en-US" sz="8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ইসলাম</a:t>
            </a:r>
            <a:endParaRPr lang="bn-BD" sz="88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সোনামুখী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আক্কেলপুর,জয়পুরহাট</a:t>
            </a:r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BD" sz="5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যোগাযোগ-০১৯১৬৩১৬১৬০</a:t>
            </a:r>
            <a:r>
              <a:rPr lang="bn-BD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, ০১৭২২৬০৬৬১৩</a:t>
            </a:r>
          </a:p>
          <a:p>
            <a:pPr algn="ctr"/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E-mail: saifulpcakkelpur@gmail.com </a:t>
            </a:r>
            <a:r>
              <a:rPr lang="bn-BD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             </a:t>
            </a:r>
            <a:r>
              <a:rPr lang="bn-BD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saifulpcakkelpur@yahoo.com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207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62925" y="179249"/>
            <a:ext cx="5727109" cy="13234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08759" y="1624608"/>
            <a:ext cx="10226041" cy="507831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5"/>
            <a:r>
              <a:rPr lang="bn-BD" sz="5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শ্রেণি-</a:t>
            </a:r>
            <a:r>
              <a:rPr lang="en-US" sz="54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ষষ্ঠ</a:t>
            </a:r>
            <a:endParaRPr lang="bn-BD" sz="54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5"/>
            <a:r>
              <a:rPr lang="bn-BD" sz="5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বিষয়-ইসলাম ও নৈতিক শিক্ষা </a:t>
            </a:r>
          </a:p>
          <a:p>
            <a:pPr lvl="5"/>
            <a:r>
              <a:rPr lang="bn-BD" sz="5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অধ্যায়- </a:t>
            </a:r>
            <a:r>
              <a:rPr lang="en-US" sz="54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r>
              <a:rPr lang="bn-BD" sz="5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54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আকাইদ</a:t>
            </a:r>
            <a:r>
              <a:rPr lang="bn-BD" sz="5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en-US" sz="5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54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5"/>
            <a:r>
              <a:rPr lang="bn-BD" sz="5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পাঠ- ১ </a:t>
            </a:r>
          </a:p>
          <a:p>
            <a:pPr lvl="5"/>
            <a:r>
              <a:rPr lang="bn-BD" sz="5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সময়- ৫০ মিনিট</a:t>
            </a:r>
          </a:p>
          <a:p>
            <a:pPr lvl="5"/>
            <a:r>
              <a:rPr lang="bn-BD" sz="5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তারিখ- ১</a:t>
            </a:r>
            <a:r>
              <a:rPr lang="en-US" sz="5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BD" sz="5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/১২/২০১৩ খ্রিষ্টাব্দ</a:t>
            </a: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15060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3840" y="98418"/>
            <a:ext cx="11628120" cy="110799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6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bn-BD" sz="6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en-US" sz="6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6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bn-BD" sz="6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উত্তর দাও</a:t>
            </a:r>
            <a:r>
              <a:rPr lang="en-US" sz="6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6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040" y="1338632"/>
            <a:ext cx="8023920" cy="445928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13978" y="5864154"/>
            <a:ext cx="3773360" cy="707886"/>
          </a:xfrm>
          <a:prstGeom prst="rect">
            <a:avLst/>
          </a:prstGeom>
          <a:pattFill prst="pct70">
            <a:fgClr>
              <a:schemeClr val="accent1"/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সুর্য প্রতিদিন কে উঠান?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6060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40" y="261754"/>
            <a:ext cx="9372600" cy="533323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51897" y="5701664"/>
            <a:ext cx="4404360" cy="830997"/>
          </a:xfrm>
          <a:prstGeom prst="rect">
            <a:avLst/>
          </a:prstGeom>
          <a:pattFill prst="pct80">
            <a:fgClr>
              <a:schemeClr val="accent1"/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r>
              <a:rPr lang="bn-BD" sz="4800" dirty="0" smtClean="0"/>
              <a:t>মেঘ  সৃষ্টি কে করেন?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104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606" y="487680"/>
            <a:ext cx="6884618" cy="46786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49943" y="5410200"/>
            <a:ext cx="4361498" cy="830997"/>
          </a:xfrm>
          <a:prstGeom prst="rect">
            <a:avLst/>
          </a:prstGeom>
          <a:pattFill prst="pct80">
            <a:fgClr>
              <a:schemeClr val="accent1"/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FF0000"/>
                </a:solidFill>
              </a:rPr>
              <a:t>এই ঘরের মালিক কে</a:t>
            </a:r>
            <a:r>
              <a:rPr lang="bn-BD" sz="4400" dirty="0" smtClean="0">
                <a:solidFill>
                  <a:srgbClr val="FF0000"/>
                </a:solidFill>
              </a:rPr>
              <a:t>?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285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p Ribbon 1"/>
          <p:cNvSpPr/>
          <p:nvPr/>
        </p:nvSpPr>
        <p:spPr>
          <a:xfrm>
            <a:off x="1371600" y="171450"/>
            <a:ext cx="9544050" cy="2100262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8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 পাঠ</a:t>
            </a:r>
            <a:endParaRPr lang="en-US" sz="80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47199" y="2615004"/>
            <a:ext cx="7392852" cy="2834491"/>
          </a:xfrm>
          <a:prstGeom prst="cloud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15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15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তাওহিদ</a:t>
            </a:r>
            <a:endParaRPr lang="en-US" sz="11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110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24554" y="157162"/>
            <a:ext cx="5718628" cy="132343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80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শিখনফলঃ</a:t>
            </a:r>
            <a:r>
              <a:rPr lang="bn-BD" sz="5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5400" b="1" dirty="0" smtClean="0">
              <a:ln w="12700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0025" y="1323439"/>
            <a:ext cx="7579631" cy="2384405"/>
          </a:xfrm>
          <a:prstGeom prst="rightArrow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72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 </a:t>
            </a:r>
            <a:r>
              <a:rPr lang="bn-BD" sz="72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শেষে শিক্ষার্থীরা-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1025" y="3707844"/>
            <a:ext cx="10788015" cy="249299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sz="5400" b="1" dirty="0" err="1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তাওহিদ</a:t>
            </a:r>
            <a:r>
              <a:rPr lang="bn-BD" sz="54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এর পরিচয়  লিখতে পারবে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54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তাওহিদের তাৎপর্য লিখতে পারবে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48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তাওহিদের শিক্ষা লিখতে পারবে </a:t>
            </a:r>
            <a:endParaRPr lang="en-US" sz="4800" b="1" dirty="0">
              <a:ln w="12700">
                <a:solidFill>
                  <a:schemeClr val="accent1"/>
                </a:solidFill>
                <a:prstDash val="solid"/>
              </a:ln>
              <a:solidFill>
                <a:schemeClr val="tx1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077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0405" y="114300"/>
            <a:ext cx="6872699" cy="109728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ছবিটি লক্ষ্য কর 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461" y="1404620"/>
            <a:ext cx="7066643" cy="45847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</p:spTree>
    <p:extLst>
      <p:ext uri="{BB962C8B-B14F-4D97-AF65-F5344CB8AC3E}">
        <p14:creationId xmlns:p14="http://schemas.microsoft.com/office/powerpoint/2010/main" val="3386397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39365" y="314325"/>
            <a:ext cx="6200775" cy="16573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কর্মপত্র-১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3036570"/>
            <a:ext cx="12192000" cy="2897029"/>
          </a:xfrm>
          <a:prstGeom prst="verticalScroll">
            <a:avLst/>
          </a:prstGeom>
          <a:solidFill>
            <a:schemeClr val="accent6">
              <a:lumMod val="60000"/>
              <a:lumOff val="40000"/>
            </a:schemeClr>
          </a:solidFill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q"/>
            </a:pPr>
            <a:r>
              <a:rPr lang="bn-BD" sz="88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তাওহিদ কাকে বলে লিখ</a:t>
            </a:r>
            <a:r>
              <a:rPr lang="bn-BD" sz="6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									(একক কাজ) </a:t>
            </a:r>
            <a:endParaRPr lang="en-US" sz="6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4648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p Ribbon 1"/>
          <p:cNvSpPr/>
          <p:nvPr/>
        </p:nvSpPr>
        <p:spPr>
          <a:xfrm>
            <a:off x="2288380" y="200025"/>
            <a:ext cx="7615237" cy="1666228"/>
          </a:xfrm>
          <a:prstGeom prst="ribbon2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/>
              <a:t>সমাধান </a:t>
            </a:r>
            <a:endParaRPr lang="en-US" sz="8000" dirty="0"/>
          </a:p>
        </p:txBody>
      </p:sp>
      <p:sp>
        <p:nvSpPr>
          <p:cNvPr id="3" name="TextBox 2"/>
          <p:cNvSpPr txBox="1"/>
          <p:nvPr/>
        </p:nvSpPr>
        <p:spPr>
          <a:xfrm>
            <a:off x="243840" y="2499361"/>
            <a:ext cx="11612880" cy="3541224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6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তাওহিদ অর্থ-একত্ববাদ, প্রার্থনা।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আল্লাহকে এক ও অদ্বিতীয় সত্তা হিসাবে বিশ্বাস করাকে তাওহিদ বলে।</a:t>
            </a:r>
          </a:p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392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29840" y="92333"/>
            <a:ext cx="5791200" cy="101566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 দুইটি দেখ</a:t>
            </a:r>
            <a:endParaRPr lang="en-US" sz="6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0" y="1278578"/>
            <a:ext cx="7818119" cy="431744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14800" y="5766605"/>
            <a:ext cx="1600200" cy="923330"/>
          </a:xfrm>
          <a:prstGeom prst="rect">
            <a:avLst/>
          </a:prstGeom>
          <a:pattFill prst="pct90">
            <a:fgClr>
              <a:schemeClr val="accent1"/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r>
              <a:rPr lang="bn-BD" sz="5400" dirty="0" smtClean="0"/>
              <a:t>পৃথিবী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963143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240" y="102732"/>
            <a:ext cx="7178039" cy="58103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86200" y="5913120"/>
            <a:ext cx="2682240" cy="76944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4400" dirty="0" smtClean="0"/>
              <a:t>মেঘের গর্জন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390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00400" y="300038"/>
            <a:ext cx="4300538" cy="141446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কর্মপত্র-২</a:t>
            </a:r>
            <a:endParaRPr lang="en-US" sz="8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1450" y="2304687"/>
            <a:ext cx="11872913" cy="2145268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 algn="r">
              <a:buFont typeface="Wingdings" panose="05000000000000000000" pitchFamily="2" charset="2"/>
              <a:buChar char="v"/>
            </a:pPr>
            <a:r>
              <a:rPr lang="bn-BD" sz="6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তাওহিদের </a:t>
            </a:r>
            <a:r>
              <a:rPr lang="en-US" sz="6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তাৎপর্য</a:t>
            </a:r>
            <a:r>
              <a:rPr lang="en-US" sz="6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লিখ। 									(জোড়ায় কাজ)  </a:t>
            </a:r>
          </a:p>
        </p:txBody>
      </p:sp>
    </p:spTree>
    <p:extLst>
      <p:ext uri="{BB962C8B-B14F-4D97-AF65-F5344CB8AC3E}">
        <p14:creationId xmlns:p14="http://schemas.microsoft.com/office/powerpoint/2010/main" val="1753337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04571" y="203200"/>
            <a:ext cx="7082972" cy="2085796"/>
          </a:xfrm>
          <a:prstGeom prst="downArrow">
            <a:avLst/>
          </a:prstGeom>
          <a:ln/>
        </p:spPr>
        <p:style>
          <a:lnRef idx="1">
            <a:schemeClr val="accent4"/>
          </a:lnRef>
          <a:fillRef idx="1002">
            <a:schemeClr val="dk1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7640" y="2618706"/>
            <a:ext cx="11922760" cy="3779758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7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পৃথিবীর মালিক আল্লাহ। তাঁর ইশারাই সব কিছু চলে।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7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মেঘ থেকে বৃষ্টি আল্লাহর হুকুমে হয়।</a:t>
            </a:r>
            <a:endParaRPr lang="en-US" sz="7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8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-8485"/>
            <a:ext cx="12192000" cy="1758613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8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ভিডিওটি লক্ষ্য কর </a:t>
            </a:r>
            <a:endParaRPr lang="en-US" sz="8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50720" y="3124200"/>
            <a:ext cx="7208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ফাইল</a:t>
            </a:r>
            <a:r>
              <a:rPr lang="en-US" sz="3200" dirty="0" smtClean="0"/>
              <a:t> </a:t>
            </a:r>
            <a:r>
              <a:rPr lang="en-US" sz="3200" dirty="0" err="1" smtClean="0"/>
              <a:t>সাইজ</a:t>
            </a:r>
            <a:r>
              <a:rPr lang="en-US" sz="3200" dirty="0" smtClean="0"/>
              <a:t> </a:t>
            </a:r>
            <a:r>
              <a:rPr lang="en-US" sz="3200" dirty="0" err="1" smtClean="0"/>
              <a:t>ছোট</a:t>
            </a:r>
            <a:r>
              <a:rPr lang="en-US" sz="3200" dirty="0" smtClean="0"/>
              <a:t> </a:t>
            </a:r>
            <a:r>
              <a:rPr lang="en-US" sz="3200" dirty="0" err="1" smtClean="0"/>
              <a:t>করার</a:t>
            </a:r>
            <a:r>
              <a:rPr lang="en-US" sz="3200" dirty="0" smtClean="0"/>
              <a:t> </a:t>
            </a:r>
            <a:r>
              <a:rPr lang="en-US" sz="3200" dirty="0" err="1" smtClean="0"/>
              <a:t>জন্য</a:t>
            </a:r>
            <a:r>
              <a:rPr lang="en-US" sz="3200" dirty="0" smtClean="0"/>
              <a:t> </a:t>
            </a:r>
            <a:r>
              <a:rPr lang="en-US" sz="3200" dirty="0" err="1" smtClean="0"/>
              <a:t>ভিডিও</a:t>
            </a:r>
            <a:r>
              <a:rPr lang="en-US" sz="3200" dirty="0" smtClean="0"/>
              <a:t> </a:t>
            </a:r>
            <a:r>
              <a:rPr lang="en-US" sz="3200" dirty="0" err="1" smtClean="0"/>
              <a:t>দিলাম</a:t>
            </a:r>
            <a:r>
              <a:rPr lang="en-US" sz="3200" dirty="0" smtClean="0"/>
              <a:t> </a:t>
            </a:r>
            <a:r>
              <a:rPr lang="en-US" sz="3200" dirty="0" err="1" smtClean="0"/>
              <a:t>না</a:t>
            </a:r>
            <a:r>
              <a:rPr lang="en-US" sz="3200" dirty="0" smtClean="0"/>
              <a:t>।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72988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57486" y="141775"/>
            <a:ext cx="4666297" cy="123184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solidFill>
                  <a:srgbClr val="00B0F0"/>
                </a:solidFill>
              </a:rPr>
              <a:t>কর্মপত্র-৩</a:t>
            </a:r>
            <a:endParaRPr lang="en-US" sz="8000" dirty="0">
              <a:solidFill>
                <a:srgbClr val="00B0F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7640" y="2047668"/>
            <a:ext cx="11887200" cy="2145268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914400" indent="-914400">
              <a:buFont typeface="Wingdings" panose="05000000000000000000" pitchFamily="2" charset="2"/>
              <a:buChar char="v"/>
            </a:pPr>
            <a:r>
              <a:rPr lang="bn-BD" sz="6000" dirty="0" smtClean="0">
                <a:solidFill>
                  <a:schemeClr val="tx1"/>
                </a:solidFill>
              </a:rPr>
              <a:t>তাওহিদের বিশ্বাস থেকে আমরা কি কি শিক্ষা নিতে পারি?</a:t>
            </a:r>
            <a:endParaRPr lang="en-US" sz="60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35240" y="4328160"/>
            <a:ext cx="4419600" cy="1323439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8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BD" sz="7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দলিয় কাজ)</a:t>
            </a:r>
            <a:endParaRPr lang="en-US" sz="7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126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Ribbon 1"/>
          <p:cNvSpPr/>
          <p:nvPr/>
        </p:nvSpPr>
        <p:spPr>
          <a:xfrm>
            <a:off x="3421856" y="228244"/>
            <a:ext cx="5214937" cy="1591895"/>
          </a:xfrm>
          <a:prstGeom prst="ribbon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6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endParaRPr lang="en-US" sz="6600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0514" y="1956703"/>
            <a:ext cx="11398566" cy="1021556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তাওহিদে বিশ্বাস থেকে আমরা যা যা শিক্ষা নিতে পারি </a:t>
            </a:r>
            <a:endParaRPr lang="en-US" sz="5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436" y="2932569"/>
            <a:ext cx="11915775" cy="3803511"/>
          </a:xfrm>
          <a:prstGeom prst="horizontalScroll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5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মাধ্যমে জান্নাতে যাওয়ার পথ সুগম হয়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5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এর মাধ্যমে ধর্য্যের শিক্ষা নেওয়া যায়।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5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5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জাহান্নাম থেকে মুক্তির উপাই জানতে পারি।</a:t>
            </a:r>
          </a:p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668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71824" y="-1"/>
            <a:ext cx="5514976" cy="1686639"/>
          </a:xfrm>
          <a:prstGeom prst="cloudCallout">
            <a:avLst/>
          </a:prstGeom>
          <a:solidFill>
            <a:schemeClr val="accent1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6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0523" y="1686638"/>
            <a:ext cx="10344150" cy="2200989"/>
          </a:xfrm>
          <a:prstGeom prst="rightArrow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857250" indent="-857250">
              <a:buFont typeface="Wingdings" panose="05000000000000000000" pitchFamily="2" charset="2"/>
              <a:buChar char="v"/>
            </a:pPr>
            <a:r>
              <a:rPr lang="bn-BD" sz="6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তাওহিদ অর্থ কি? </a:t>
            </a:r>
            <a:endParaRPr lang="bn-BD" sz="6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3840" y="3478260"/>
            <a:ext cx="11567374" cy="2821960"/>
          </a:xfrm>
          <a:prstGeom prst="horizontalScroll">
            <a:avLst/>
          </a:prstGeom>
          <a:blipFill>
            <a:blip r:embed="rId3"/>
            <a:tile tx="0" ty="0" sx="100000" sy="100000" flip="none" algn="tl"/>
          </a:blip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ক.এক , খ.একত্ববাদ,</a:t>
            </a:r>
            <a:r>
              <a:rPr lang="en-US" sz="6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66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6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গ.একক ঘ. অদ্বিতীয়</a:t>
            </a:r>
            <a:endParaRPr lang="en-US" sz="6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84376" y="4058243"/>
            <a:ext cx="855408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∙</a:t>
            </a:r>
            <a:endParaRPr lang="bn-BD" sz="48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0198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9119" y="144328"/>
            <a:ext cx="11500011" cy="1171277"/>
          </a:xfrm>
          <a:prstGeom prst="cloud">
            <a:avLst/>
          </a:prstGeom>
          <a:solidFill>
            <a:schemeClr val="accent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857250" indent="-857250">
              <a:buFont typeface="Wingdings" panose="05000000000000000000" pitchFamily="2" charset="2"/>
              <a:buChar char="v"/>
            </a:pP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তাওহিদে বিশ্বাসের মুর্ত প্রতিক কে?</a:t>
            </a:r>
            <a:endParaRPr lang="bn-BD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5135" y="1687162"/>
            <a:ext cx="9043510" cy="4597003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6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ক. ইসমাইল   </a:t>
            </a:r>
          </a:p>
          <a:p>
            <a:r>
              <a:rPr lang="bn-BD" sz="6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খ. ইব্রাহিম</a:t>
            </a:r>
          </a:p>
          <a:p>
            <a:r>
              <a:rPr lang="bn-BD" sz="6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গ. দাউদ</a:t>
            </a:r>
          </a:p>
          <a:p>
            <a:r>
              <a:rPr lang="bn-BD" sz="6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ঘ. ইসাহাক</a:t>
            </a:r>
            <a:endParaRPr lang="en-US" sz="6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151121" y="3006090"/>
                <a:ext cx="871538" cy="819968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√</m:t>
                      </m:r>
                    </m:oMath>
                  </m:oMathPara>
                </a14:m>
                <a:endParaRPr lang="en-US" sz="4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1121" y="3006090"/>
                <a:ext cx="871538" cy="81996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8313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14651" y="11731"/>
            <a:ext cx="6829425" cy="1686639"/>
          </a:xfrm>
          <a:prstGeom prst="cloudCallou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 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7175" y="1313649"/>
            <a:ext cx="2657476" cy="76944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FF0000"/>
                </a:solidFill>
              </a:rPr>
              <a:t>উদ্দীপক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7175" y="2083090"/>
            <a:ext cx="11872913" cy="452431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48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utonnyMJ" pitchFamily="2" charset="0"/>
                <a:cs typeface="SutonnyMJ" pitchFamily="2" charset="0"/>
              </a:rPr>
              <a:t>রাশেদ ও খালেদ সহপাঠী । হেমন্তের শেষে তারা রাঙ্গামাতি ও সুন্দরবন ভ্রমণে গিয়েছিল । সেখানকার পাহাড়- পর্বত, ঝর্ণাধারা, গাছগাছালি ও সমুদ্র তীরের মনোরম লৃশ্যাবলি দেখে মুগ্ধ হয়ে রাশেদ বললো, কী চমৎকার মহান আল্লাহর সৃষ্টি । কিন্তু খালেদ দ্বিমত পোষণ করে বললো, এসব সৃষ্টি প্রকৃতির সৃষ্টি। এসবের মধ্যে সৃষ্টিকর্তার অবদান আছে বলে আমি বিশ্বাস করি না। </a:t>
            </a:r>
            <a:endParaRPr lang="en-US" sz="48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7223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654" y="128945"/>
            <a:ext cx="1530666" cy="1225868"/>
          </a:xfrm>
          <a:prstGeom prst="flowChartAlternateProcess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6600" dirty="0" smtClean="0"/>
              <a:t>প্রশ্ন</a:t>
            </a:r>
            <a:endParaRPr lang="en-US" sz="6600" dirty="0"/>
          </a:p>
        </p:txBody>
      </p:sp>
      <p:sp>
        <p:nvSpPr>
          <p:cNvPr id="3" name="TextBox 2"/>
          <p:cNvSpPr txBox="1"/>
          <p:nvPr/>
        </p:nvSpPr>
        <p:spPr>
          <a:xfrm>
            <a:off x="267654" y="900113"/>
            <a:ext cx="11497626" cy="5643920"/>
          </a:xfrm>
          <a:prstGeom prst="horizontalScroll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v"/>
            </a:pPr>
            <a:r>
              <a:rPr lang="bn-BD" sz="5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 নবি অগ্নিকুন্ডে নিক্ষিপ্ত হয়েছিল?</a:t>
            </a: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bn-BD" sz="5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তাওহিদে বিশ্বাস প্রয়োজন কেন?</a:t>
            </a: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bn-BD" sz="5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রাশেদের মন্তব্যে কী প্রকাশ পেয়েছে?</a:t>
            </a: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bn-BD" sz="5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খালেদের মতামতের পরিণাম পাঠ্য বইয়ের আলোকে মূল্যায়ন কর।</a:t>
            </a:r>
            <a:endParaRPr lang="bn-BD" sz="5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3357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735" y="231696"/>
            <a:ext cx="9250679" cy="62910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64080" y="2666730"/>
            <a:ext cx="69322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9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9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257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repeatCount="1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 rev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Custom 1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329</TotalTime>
  <Words>320</Words>
  <Application>Microsoft Office PowerPoint</Application>
  <PresentationFormat>Widescreen</PresentationFormat>
  <Paragraphs>69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Arial</vt:lpstr>
      <vt:lpstr>Calibri</vt:lpstr>
      <vt:lpstr>Cambria Math</vt:lpstr>
      <vt:lpstr>Nikosh</vt:lpstr>
      <vt:lpstr>NikoshBAN</vt:lpstr>
      <vt:lpstr>SutonnyMJ</vt:lpstr>
      <vt:lpstr>Wingdings</vt:lpstr>
      <vt:lpstr>Wingdings 3</vt:lpstr>
      <vt:lpstr>Office Theme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pc</cp:lastModifiedBy>
  <cp:revision>118</cp:revision>
  <dcterms:created xsi:type="dcterms:W3CDTF">2013-12-14T06:41:16Z</dcterms:created>
  <dcterms:modified xsi:type="dcterms:W3CDTF">2013-12-15T12:48:01Z</dcterms:modified>
</cp:coreProperties>
</file>